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8" r:id="rId7"/>
    <p:sldId id="272" r:id="rId8"/>
    <p:sldId id="273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80" d="100"/>
          <a:sy n="80" d="100"/>
        </p:scale>
        <p:origin x="-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B41E-D83F-4A6B-A715-A8EBF83297B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7082-3F07-44E9-8CA6-9AA184439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868F-1CE5-46D1-8989-199A2006EF4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899-C623-4A62-8DFF-DBD00F23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95400"/>
            <a:ext cx="6553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and Contrasting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Character’s Adventures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/>
              <a:t>Part 1</a:t>
            </a:r>
          </a:p>
          <a:p>
            <a:pPr algn="ctr"/>
            <a:r>
              <a:rPr lang="en-US" sz="2400" dirty="0" smtClean="0"/>
              <a:t>Mrs. Talley’s Kindergarten</a:t>
            </a:r>
          </a:p>
          <a:p>
            <a:pPr algn="ctr"/>
            <a:r>
              <a:rPr lang="en-US" sz="2000" dirty="0" smtClean="0"/>
              <a:t>Russell Jones Elementary</a:t>
            </a:r>
          </a:p>
          <a:p>
            <a:pPr algn="ctr"/>
            <a:r>
              <a:rPr lang="en-US" dirty="0" smtClean="0"/>
              <a:t>February 21,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00600" y="426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students read the definition of an </a:t>
            </a:r>
            <a:r>
              <a:rPr lang="en-US" i="1" dirty="0" smtClean="0"/>
              <a:t>adventure</a:t>
            </a:r>
            <a:r>
              <a:rPr lang="en-US" dirty="0" smtClean="0"/>
              <a:t> with Mrs. Talley.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New Information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DSCN7245.JPG"/>
          <p:cNvPicPr>
            <a:picLocks noChangeAspect="1"/>
          </p:cNvPicPr>
          <p:nvPr/>
        </p:nvPicPr>
        <p:blipFill>
          <a:blip r:embed="rId4" cstate="print"/>
          <a:srcRect t="8789" r="17601"/>
          <a:stretch>
            <a:fillRect/>
          </a:stretch>
        </p:blipFill>
        <p:spPr>
          <a:xfrm>
            <a:off x="1143000" y="2667000"/>
            <a:ext cx="3429000" cy="284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SCN7255.JPG"/>
          <p:cNvPicPr>
            <a:picLocks noChangeAspect="1"/>
          </p:cNvPicPr>
          <p:nvPr/>
        </p:nvPicPr>
        <p:blipFill>
          <a:blip r:embed="rId5" cstate="print"/>
          <a:srcRect l="9422" r="12060"/>
          <a:stretch>
            <a:fillRect/>
          </a:stretch>
        </p:blipFill>
        <p:spPr>
          <a:xfrm>
            <a:off x="4953000" y="2286000"/>
            <a:ext cx="2057400" cy="181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“Today, we are going to talk about a girl who has an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adventure</a:t>
            </a:r>
            <a:r>
              <a:rPr lang="en-US" dirty="0" smtClean="0"/>
              <a:t> with a  wolf!”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3400" y="10668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Mrs. Talley shared real life examples of adventures: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Taking a trip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Driving to Mexico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Driving to California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Driving to Texas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Riding a carnival ride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White Water Rafting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Recent field trip </a:t>
            </a:r>
            <a:r>
              <a:rPr lang="en-US" sz="1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(Walton Art Center)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DSCN7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3035808" cy="227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4059" t="11723" r="5644" b="5981"/>
          <a:stretch>
            <a:fillRect/>
          </a:stretch>
        </p:blipFill>
        <p:spPr bwMode="auto">
          <a:xfrm>
            <a:off x="838200" y="3581400"/>
            <a:ext cx="2422451" cy="182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1943" t="9560" r="4770" b="6044"/>
          <a:stretch>
            <a:fillRect/>
          </a:stretch>
        </p:blipFill>
        <p:spPr bwMode="auto">
          <a:xfrm>
            <a:off x="3048000" y="3886200"/>
            <a:ext cx="2209800" cy="160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3425" t="10748" r="6164" b="12617"/>
          <a:stretch>
            <a:fillRect/>
          </a:stretch>
        </p:blipFill>
        <p:spPr bwMode="auto">
          <a:xfrm>
            <a:off x="6934200" y="1981200"/>
            <a:ext cx="1752600" cy="108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l="3957" t="17480" r="9712" b="10976"/>
          <a:stretch>
            <a:fillRect/>
          </a:stretch>
        </p:blipFill>
        <p:spPr bwMode="auto">
          <a:xfrm>
            <a:off x="5486400" y="3733800"/>
            <a:ext cx="19050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5800" y="1295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students played an “Adventure”, “Not an Adventure” sorting game.</a:t>
            </a:r>
            <a:endParaRPr lang="en-US" dirty="0"/>
          </a:p>
        </p:txBody>
      </p:sp>
      <p:pic>
        <p:nvPicPr>
          <p:cNvPr id="6" name="Picture 5" descr="DSCN7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143000"/>
            <a:ext cx="3333750" cy="4445000"/>
          </a:xfrm>
          <a:prstGeom prst="rect">
            <a:avLst/>
          </a:prstGeom>
        </p:spPr>
      </p:pic>
      <p:pic>
        <p:nvPicPr>
          <p:cNvPr id="8" name="Picture 7" descr="DSCN7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981200"/>
            <a:ext cx="2731008" cy="2048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4114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“Tell us about your picture before you move it.”</a:t>
            </a:r>
          </a:p>
          <a:p>
            <a:pPr algn="ctr"/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“The boy is brushing his teeth.”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143000"/>
            <a:ext cx="2438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143000"/>
            <a:ext cx="3733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l_fi" descr="http://www.madtomatoe.com/wp-content/uploads/2010/03/iron-man-race-ca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19400"/>
            <a:ext cx="2286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exelement.co.uk/images/products/16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2098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://www.worldofstock.com/slides/PCH5244.jpg"/>
          <p:cNvPicPr/>
          <p:nvPr/>
        </p:nvPicPr>
        <p:blipFill>
          <a:blip r:embed="rId6" cstate="print"/>
          <a:srcRect t="8818"/>
          <a:stretch>
            <a:fillRect/>
          </a:stretch>
        </p:blipFill>
        <p:spPr bwMode="auto">
          <a:xfrm>
            <a:off x="4191000" y="25146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bp3.blogger.com/_HQPigmInEik/Rvh777UGacI/AAAAAAAAAF0/WmEFohTDhGk/s400/Boy_drinking_mil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981200"/>
            <a:ext cx="2286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1981994" y="3504406"/>
            <a:ext cx="4267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l_fi" descr="http://upload.wikimedia.org/wikipedia/commons/4/41/Space_Shuttle_Columbia_launchin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9050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SCN72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3962400"/>
            <a:ext cx="3340608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N7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447800"/>
            <a:ext cx="3340608" cy="250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DSCN7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295400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66800" y="4191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“Show me what it looks like to be excited!”</a:t>
            </a:r>
          </a:p>
          <a:p>
            <a:endParaRPr lang="en-US" sz="2400" dirty="0" smtClean="0"/>
          </a:p>
          <a:p>
            <a:r>
              <a:rPr lang="en-US" sz="2400" dirty="0" smtClean="0"/>
              <a:t>“Show me what it looks like to be scared!”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828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prompting and support from Mrs. Talley, the class retold the story </a:t>
            </a:r>
            <a:r>
              <a:rPr lang="en-US" u="sng" dirty="0" smtClean="0"/>
              <a:t>Little Red Riding Hood.</a:t>
            </a:r>
            <a:endParaRPr lang="en-US" dirty="0"/>
          </a:p>
        </p:txBody>
      </p:sp>
      <p:pic>
        <p:nvPicPr>
          <p:cNvPr id="7" name="Picture 6" descr="DSCN7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819400"/>
            <a:ext cx="2514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N7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295400"/>
            <a:ext cx="274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Application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“Close your eyes and think about the story. </a:t>
            </a:r>
          </a:p>
          <a:p>
            <a:pPr algn="ctr"/>
            <a:r>
              <a:rPr lang="en-US" sz="2400" dirty="0" smtClean="0"/>
              <a:t>What adventure did Little Red Riding Hood have?”  </a:t>
            </a:r>
            <a:endParaRPr lang="en-US" sz="2400" dirty="0"/>
          </a:p>
        </p:txBody>
      </p:sp>
      <p:pic>
        <p:nvPicPr>
          <p:cNvPr id="9" name="Picture 8" descr="DSCN72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362200"/>
            <a:ext cx="4178808" cy="313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SCN7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133600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066800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class began filling out a comparison matrix.</a:t>
            </a:r>
            <a:endParaRPr lang="en-US" sz="2200" dirty="0"/>
          </a:p>
        </p:txBody>
      </p:sp>
      <p:pic>
        <p:nvPicPr>
          <p:cNvPr id="5" name="Picture 4" descr="DSCN7284.JPG"/>
          <p:cNvPicPr>
            <a:picLocks noChangeAspect="1"/>
          </p:cNvPicPr>
          <p:nvPr/>
        </p:nvPicPr>
        <p:blipFill>
          <a:blip r:embed="rId4" cstate="print"/>
          <a:srcRect t="20000" r="15659"/>
          <a:stretch>
            <a:fillRect/>
          </a:stretch>
        </p:blipFill>
        <p:spPr>
          <a:xfrm>
            <a:off x="533400" y="1752600"/>
            <a:ext cx="2590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N7287.JPG"/>
          <p:cNvPicPr>
            <a:picLocks noChangeAspect="1"/>
          </p:cNvPicPr>
          <p:nvPr/>
        </p:nvPicPr>
        <p:blipFill>
          <a:blip r:embed="rId5" cstate="print"/>
          <a:srcRect l="30952" t="10714" r="16667"/>
          <a:stretch>
            <a:fillRect/>
          </a:stretch>
        </p:blipFill>
        <p:spPr>
          <a:xfrm>
            <a:off x="2971800" y="1981200"/>
            <a:ext cx="130759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SCN7296.JPG"/>
          <p:cNvPicPr>
            <a:picLocks noChangeAspect="1"/>
          </p:cNvPicPr>
          <p:nvPr/>
        </p:nvPicPr>
        <p:blipFill>
          <a:blip r:embed="rId6" cstate="print"/>
          <a:srcRect l="22738" t="25653" r="21292" b="20709"/>
          <a:stretch>
            <a:fillRect/>
          </a:stretch>
        </p:blipFill>
        <p:spPr>
          <a:xfrm>
            <a:off x="4495800" y="2895600"/>
            <a:ext cx="2971800" cy="213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N72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762000"/>
            <a:ext cx="20002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19600" y="1600200"/>
            <a:ext cx="18288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Story</a:t>
            </a:r>
          </a:p>
          <a:p>
            <a:pPr algn="ctr"/>
            <a:r>
              <a:rPr lang="en-US" dirty="0" smtClean="0"/>
              <a:t>Characters</a:t>
            </a:r>
          </a:p>
          <a:p>
            <a:pPr algn="ctr"/>
            <a:r>
              <a:rPr lang="en-US" dirty="0" smtClean="0"/>
              <a:t>Setting</a:t>
            </a:r>
          </a:p>
          <a:p>
            <a:pPr algn="ctr"/>
            <a:r>
              <a:rPr lang="en-US" dirty="0" smtClean="0"/>
              <a:t>Adventure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105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students helped Mrs. Talley figure out which letters to write as they composed the labels together.   The students wrote letters in the air.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066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“Turn and talk, what words should we use to write about Little Red Riding Hood’s adventure?”</a:t>
            </a:r>
            <a:endParaRPr lang="en-US" sz="2200" dirty="0"/>
          </a:p>
        </p:txBody>
      </p:sp>
      <p:pic>
        <p:nvPicPr>
          <p:cNvPr id="10" name="Picture 9" descr="DSCN7301.JPG"/>
          <p:cNvPicPr>
            <a:picLocks noChangeAspect="1"/>
          </p:cNvPicPr>
          <p:nvPr/>
        </p:nvPicPr>
        <p:blipFill>
          <a:blip r:embed="rId4" cstate="print"/>
          <a:srcRect l="5278" t="23458" r="36664"/>
          <a:stretch>
            <a:fillRect/>
          </a:stretch>
        </p:blipFill>
        <p:spPr>
          <a:xfrm>
            <a:off x="5410200" y="1600200"/>
            <a:ext cx="2514600" cy="24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DSCN7297.JPG"/>
          <p:cNvPicPr>
            <a:picLocks noChangeAspect="1"/>
          </p:cNvPicPr>
          <p:nvPr/>
        </p:nvPicPr>
        <p:blipFill>
          <a:blip r:embed="rId5" cstate="print"/>
          <a:srcRect l="28781" t="21708" r="29745"/>
          <a:stretch>
            <a:fillRect/>
          </a:stretch>
        </p:blipFill>
        <p:spPr>
          <a:xfrm>
            <a:off x="457200" y="2209800"/>
            <a:ext cx="2630753" cy="372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00400" y="2514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students helped Mrs. Talley summarize the adventure.</a:t>
            </a:r>
            <a:endParaRPr lang="en-US" dirty="0"/>
          </a:p>
        </p:txBody>
      </p:sp>
      <p:pic>
        <p:nvPicPr>
          <p:cNvPr id="17" name="Picture 16" descr="DSCN7309.JPG"/>
          <p:cNvPicPr>
            <a:picLocks noChangeAspect="1"/>
          </p:cNvPicPr>
          <p:nvPr/>
        </p:nvPicPr>
        <p:blipFill>
          <a:blip r:embed="rId6" cstate="print"/>
          <a:srcRect l="7562" t="6276" r="6597" b="11420"/>
          <a:stretch>
            <a:fillRect/>
          </a:stretch>
        </p:blipFill>
        <p:spPr>
          <a:xfrm>
            <a:off x="3276600" y="4191000"/>
            <a:ext cx="3140868" cy="225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905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Students revisited the goal and scored themselves again with a thumbs up or down.</a:t>
            </a:r>
            <a:endParaRPr lang="en-US" sz="2200" dirty="0"/>
          </a:p>
        </p:txBody>
      </p:sp>
      <p:pic>
        <p:nvPicPr>
          <p:cNvPr id="7" name="Picture 6" descr="DSCN7313.JPG"/>
          <p:cNvPicPr>
            <a:picLocks noChangeAspect="1"/>
          </p:cNvPicPr>
          <p:nvPr/>
        </p:nvPicPr>
        <p:blipFill>
          <a:blip r:embed="rId4" cstate="print"/>
          <a:srcRect l="7481" t="5984" r="13225" b="10233"/>
          <a:stretch>
            <a:fillRect/>
          </a:stretch>
        </p:blipFill>
        <p:spPr>
          <a:xfrm>
            <a:off x="1219200" y="2895600"/>
            <a:ext cx="288471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GOAL: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 can tell someone what an adventure is.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 descr="DSCN7307.JPG"/>
          <p:cNvPicPr>
            <a:picLocks noChangeAspect="1"/>
          </p:cNvPicPr>
          <p:nvPr/>
        </p:nvPicPr>
        <p:blipFill>
          <a:blip r:embed="rId5" cstate="print"/>
          <a:srcRect r="19297"/>
          <a:stretch>
            <a:fillRect/>
          </a:stretch>
        </p:blipFill>
        <p:spPr>
          <a:xfrm>
            <a:off x="4648200" y="2590800"/>
            <a:ext cx="262381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54864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658111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Mrs. Talley began planning the lesson with the kindergarten unit 5 pacing guide.  She selected the standard first.</a:t>
            </a:r>
          </a:p>
          <a:p>
            <a:pPr lvl="1"/>
            <a:r>
              <a:rPr lang="en-US" sz="2000" dirty="0" smtClean="0"/>
              <a:t>RL.K.9  With prompting and support, compare and contrast the adventures and experiences of characters in familiar stories.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1031824">
            <a:off x="602051" y="3476538"/>
            <a:ext cx="2590800" cy="1371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1371600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Marzano</a:t>
            </a:r>
            <a:r>
              <a:rPr lang="en-US" sz="1600" dirty="0" smtClean="0"/>
              <a:t>, R. J., Pickering, D. J., &amp; Pollock, J. E. (2001). </a:t>
            </a:r>
            <a:r>
              <a:rPr lang="en-US" sz="1600" i="1" dirty="0" smtClean="0"/>
              <a:t>Classroom instruction that works: Research-based strategies for increasing student achievement. </a:t>
            </a:r>
            <a:r>
              <a:rPr lang="en-US" sz="1600" dirty="0" smtClean="0"/>
              <a:t>Alexandria, VA: Association for Supervision</a:t>
            </a:r>
            <a:r>
              <a:rPr lang="en-US" sz="1600" i="1" dirty="0" smtClean="0"/>
              <a:t> </a:t>
            </a:r>
            <a:r>
              <a:rPr lang="en-US" sz="1600" dirty="0" smtClean="0"/>
              <a:t>and Curriculum Development.</a:t>
            </a:r>
          </a:p>
          <a:p>
            <a:endParaRPr lang="en-US" sz="1600" dirty="0" smtClean="0"/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Pollock, J. E. (2007). </a:t>
            </a:r>
            <a:r>
              <a:rPr lang="en-US" sz="1600" i="1" dirty="0" smtClean="0"/>
              <a:t>Improving student learning one teacher at a time. </a:t>
            </a:r>
            <a:r>
              <a:rPr lang="en-US" sz="1600" dirty="0" smtClean="0"/>
              <a:t>Alexandria, VA: Association for Supervision and Curriculum Development.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Pollock, J. E., &amp; Ford, Sharon M. (2009). </a:t>
            </a:r>
            <a:r>
              <a:rPr lang="en-US" sz="1600" i="1" dirty="0" smtClean="0"/>
              <a:t>Improving student learning one principal at a time. </a:t>
            </a:r>
            <a:r>
              <a:rPr lang="en-US" sz="1600" dirty="0" smtClean="0"/>
              <a:t>Alexandria, VA: Association for Supervision and Curriculum Development.</a:t>
            </a:r>
            <a:endParaRPr lang="en-US" sz="1600" dirty="0"/>
          </a:p>
        </p:txBody>
      </p:sp>
      <p:pic>
        <p:nvPicPr>
          <p:cNvPr id="12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66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Next, Mrs. Talley selected a  suggested activity and</a:t>
            </a: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two texts from unit 5 </a:t>
            </a:r>
            <a:r>
              <a:rPr lang="en-US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Great Big World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0" y="3429000"/>
            <a:ext cx="3822372" cy="3019425"/>
            <a:chOff x="1066800" y="3505200"/>
            <a:chExt cx="3822372" cy="3019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505200"/>
              <a:ext cx="3822372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1219200" y="5562600"/>
              <a:ext cx="2057400" cy="2286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6172200"/>
              <a:ext cx="2590800" cy="2286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83624" y="1981200"/>
            <a:ext cx="6742113" cy="1285875"/>
            <a:chOff x="1083624" y="1981200"/>
            <a:chExt cx="6742113" cy="12858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624" y="1981200"/>
              <a:ext cx="6742113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114800" y="3048000"/>
              <a:ext cx="4572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668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Mrs. Talley knew that before her students could compare and contrast characters’ adventures in familiar stories, she would need to make sure her students understood what an adventure was.</a:t>
            </a: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http://www.awesomestories.com/images/user/1b8d29a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19400"/>
            <a:ext cx="2747892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62400" y="4191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Prior to this lesson, Mrs. Talley read </a:t>
            </a:r>
            <a:r>
              <a:rPr lang="en-US" i="1" u="sng" dirty="0" smtClean="0"/>
              <a:t>Little Red Riding Hood </a:t>
            </a:r>
            <a:r>
              <a:rPr lang="en-US" i="1" dirty="0" smtClean="0"/>
              <a:t>to her students.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514600"/>
            <a:ext cx="41910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RL.K.9  With </a:t>
            </a:r>
            <a:r>
              <a:rPr lang="en-US" sz="2000" u="sng" dirty="0" smtClean="0"/>
              <a:t>prompting and support</a:t>
            </a:r>
            <a:r>
              <a:rPr lang="en-US" sz="2000" dirty="0" smtClean="0"/>
              <a:t>, compare and contrast the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adventures</a:t>
            </a:r>
            <a:r>
              <a:rPr lang="en-US" sz="2000" dirty="0" smtClean="0"/>
              <a:t> and experiences of characters in familiar stories.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668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Because many of her students are language learners, Mrs. Talley planned to incorporate the following language objectives in her lesson: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Language Objectives:</a:t>
            </a:r>
          </a:p>
          <a:p>
            <a:r>
              <a:rPr lang="en-US" dirty="0" smtClean="0">
                <a:latin typeface="Arial Black" pitchFamily="34" charset="0"/>
              </a:rPr>
              <a:t>Listening:  </a:t>
            </a:r>
            <a:r>
              <a:rPr lang="en-US" sz="2000" dirty="0" smtClean="0"/>
              <a:t>Listen to literature from diverse cultures (ELPL.1.K-2.8)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Speaking:  </a:t>
            </a:r>
            <a:r>
              <a:rPr lang="en-US" sz="2000" dirty="0" smtClean="0"/>
              <a:t>Respond appropriately- EL1 one or two word phrases, EL2 simple sentences (ELPL.1.K-2.8)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Reading: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smtClean="0"/>
              <a:t>Answer questions (ELPR.4.K-2.4)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Writing</a:t>
            </a:r>
            <a:r>
              <a:rPr lang="en-US" sz="2000" dirty="0" smtClean="0">
                <a:latin typeface="Arial Black" pitchFamily="34" charset="0"/>
              </a:rPr>
              <a:t>:  </a:t>
            </a:r>
            <a:r>
              <a:rPr lang="en-US" sz="2000" dirty="0" smtClean="0"/>
              <a:t>Apply strategies, when prompted, to move from oral </a:t>
            </a:r>
          </a:p>
          <a:p>
            <a:r>
              <a:rPr lang="en-US" sz="2000" dirty="0" smtClean="0"/>
              <a:t>to written language (ELPW.7.K-2.4)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Writing: 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Apply strategies, when prompted, to move from oral to written language (ELPW.7.K-2.4)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Writing: 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Apply strategies, when prompted, to move from oral to written language (ELPW.7.K-2.4)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438400"/>
            <a:ext cx="4807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G</a:t>
            </a:r>
            <a:r>
              <a:rPr lang="en-US" dirty="0" smtClean="0"/>
              <a:t>= goal</a:t>
            </a:r>
          </a:p>
          <a:p>
            <a:pPr algn="l"/>
            <a:r>
              <a:rPr lang="en-US" sz="4000" dirty="0" smtClean="0"/>
              <a:t>A</a:t>
            </a:r>
            <a:r>
              <a:rPr lang="en-US" dirty="0" smtClean="0"/>
              <a:t>= access prior knowledge</a:t>
            </a:r>
          </a:p>
          <a:p>
            <a:pPr algn="l"/>
            <a:r>
              <a:rPr lang="en-US" sz="4000" dirty="0" smtClean="0"/>
              <a:t>N</a:t>
            </a:r>
            <a:r>
              <a:rPr lang="en-US" dirty="0" smtClean="0"/>
              <a:t>= new information</a:t>
            </a:r>
          </a:p>
          <a:p>
            <a:pPr algn="l"/>
            <a:r>
              <a:rPr lang="en-US" sz="4000" dirty="0" smtClean="0"/>
              <a:t>A</a:t>
            </a:r>
            <a:r>
              <a:rPr lang="en-US" dirty="0" smtClean="0"/>
              <a:t>= application</a:t>
            </a:r>
          </a:p>
          <a:p>
            <a:pPr algn="l"/>
            <a:r>
              <a:rPr lang="en-US" sz="4000" dirty="0" smtClean="0"/>
              <a:t>G</a:t>
            </a:r>
            <a:r>
              <a:rPr lang="en-US" dirty="0" smtClean="0"/>
              <a:t>= generalize the goal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836" y="1295400"/>
            <a:ext cx="735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GANAG is a lesson structure that allows teachers to plan for student use of research based instructional strategies.</a:t>
            </a:r>
            <a:endParaRPr lang="en-US" sz="2400" dirty="0"/>
          </a:p>
        </p:txBody>
      </p:sp>
      <p:pic>
        <p:nvPicPr>
          <p:cNvPr id="8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743200"/>
            <a:ext cx="1725080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209800"/>
            <a:ext cx="1682858" cy="216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12192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9812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514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8100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219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1828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7432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5814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343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GANAG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gives students the opportunity to actively use the nine high-yield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133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Students gathered on the carpet.  Each student has an assigned square.</a:t>
            </a:r>
            <a:endParaRPr lang="en-US" dirty="0"/>
          </a:p>
        </p:txBody>
      </p:sp>
      <p:pic>
        <p:nvPicPr>
          <p:cNvPr id="10" name="Picture 9" descr="DSCN7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76600"/>
            <a:ext cx="3188208" cy="239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62400" y="4572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scored themselves to the goal with a thumbs up or down.</a:t>
            </a:r>
            <a:endParaRPr lang="en-US" dirty="0"/>
          </a:p>
        </p:txBody>
      </p:sp>
      <p:pic>
        <p:nvPicPr>
          <p:cNvPr id="12" name="Picture 11" descr="DSCN7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828800"/>
            <a:ext cx="3531616" cy="264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14400" y="114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GOAL: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 can tell someone what an adventure is.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09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676400"/>
            <a:ext cx="106736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91000" y="1905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Talley displayed pictures of wolves on her </a:t>
            </a:r>
            <a:r>
              <a:rPr lang="en-US" dirty="0" err="1" smtClean="0"/>
              <a:t>SmartBoard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“Turn and Talk to a friend.  What do you know about these pictures?”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Access Prior Knowledge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DSCN7239.JPG"/>
          <p:cNvPicPr>
            <a:picLocks noChangeAspect="1"/>
          </p:cNvPicPr>
          <p:nvPr/>
        </p:nvPicPr>
        <p:blipFill>
          <a:blip r:embed="rId4" cstate="print"/>
          <a:srcRect r="13208"/>
          <a:stretch>
            <a:fillRect/>
          </a:stretch>
        </p:blipFill>
        <p:spPr>
          <a:xfrm>
            <a:off x="1143000" y="1981200"/>
            <a:ext cx="2743200" cy="237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SCN7240.JPG"/>
          <p:cNvPicPr>
            <a:picLocks noChangeAspect="1"/>
          </p:cNvPicPr>
          <p:nvPr/>
        </p:nvPicPr>
        <p:blipFill>
          <a:blip r:embed="rId5" cstate="print"/>
          <a:srcRect l="29745" t="3704" r="17207" b="38426"/>
          <a:stretch>
            <a:fillRect/>
          </a:stretch>
        </p:blipFill>
        <p:spPr>
          <a:xfrm>
            <a:off x="4267200" y="3429000"/>
            <a:ext cx="2743200" cy="224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4958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7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069A70-855A-4BE8-8880-CD43C6496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TP030003790</Template>
  <TotalTime>402</TotalTime>
  <Words>829</Words>
  <Application>Microsoft Office PowerPoint</Application>
  <PresentationFormat>On-screen Show (4:3)</PresentationFormat>
  <Paragraphs>116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TP030003790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RPS</dc:creator>
  <cp:lastModifiedBy>st</cp:lastModifiedBy>
  <cp:revision>20</cp:revision>
  <dcterms:created xsi:type="dcterms:W3CDTF">2012-02-21T20:07:27Z</dcterms:created>
  <dcterms:modified xsi:type="dcterms:W3CDTF">2012-03-05T17:40:26Z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TC300037909990</vt:lpwstr>
  </property>
</Properties>
</file>